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handoutMasterIdLst>
    <p:handoutMasterId r:id="rId31"/>
  </p:handoutMasterIdLst>
  <p:sldIdLst>
    <p:sldId id="257" r:id="rId2"/>
    <p:sldId id="28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pos="5488">
          <p15:clr>
            <a:srgbClr val="A4A3A4"/>
          </p15:clr>
        </p15:guide>
        <p15:guide id="3" pos="2549">
          <p15:clr>
            <a:srgbClr val="A4A3A4"/>
          </p15:clr>
        </p15:guide>
        <p15:guide id="4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708"/>
        <p:guide pos="5488"/>
        <p:guide pos="2549"/>
        <p:guide pos="2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3174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31748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E5614BC-2F5B-C242-91F1-D2858CC1BC75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8663"/>
            <a:ext cx="4779963" cy="3584575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4560248"/>
            <a:ext cx="5369461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12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4096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40964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0A6D6CD-5F63-5749-89C7-31DEB3453FD5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3900"/>
            <a:ext cx="4783138" cy="3587750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4558635"/>
            <a:ext cx="5369461" cy="431989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118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4198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41988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0CEBF9B-77E4-5C4D-AD5C-D27466C733D4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4560248"/>
            <a:ext cx="5369461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</a:rPr>
              <a:t>The principal ways to find and fix defects are by </a:t>
            </a:r>
          </a:p>
          <a:p>
            <a:pPr lvl="1" eaLnBrk="1" hangingPunct="1"/>
            <a:r>
              <a:rPr lang="en-US">
                <a:ea typeface="ＭＳ Ｐゴシック" charset="0"/>
              </a:rPr>
              <a:t>compiling</a:t>
            </a:r>
          </a:p>
          <a:p>
            <a:pPr lvl="1" eaLnBrk="1" hangingPunct="1"/>
            <a:r>
              <a:rPr lang="en-US">
                <a:ea typeface="ＭＳ Ｐゴシック" charset="0"/>
              </a:rPr>
              <a:t>unit testing</a:t>
            </a:r>
          </a:p>
          <a:p>
            <a:pPr lvl="1" eaLnBrk="1" hangingPunct="1"/>
            <a:r>
              <a:rPr lang="en-US">
                <a:ea typeface="ＭＳ Ｐゴシック" charset="0"/>
              </a:rPr>
              <a:t>integration and system testing</a:t>
            </a:r>
          </a:p>
          <a:p>
            <a:pPr lvl="1" eaLnBrk="1" hangingPunct="1"/>
            <a:r>
              <a:rPr lang="en-US">
                <a:ea typeface="ＭＳ Ｐゴシック" charset="0"/>
              </a:rPr>
              <a:t>team inspections</a:t>
            </a:r>
          </a:p>
          <a:p>
            <a:pPr lvl="1" eaLnBrk="1" hangingPunct="1"/>
            <a:r>
              <a:rPr lang="en-US">
                <a:ea typeface="ＭＳ Ｐゴシック" charset="0"/>
              </a:rPr>
              <a:t>personal reviews</a:t>
            </a:r>
          </a:p>
          <a:p>
            <a:pPr eaLnBrk="1" hangingPunct="1"/>
            <a:endParaRPr lang="en-US">
              <a:ea typeface="ＭＳ Ｐゴシック" charset="0"/>
            </a:endParaRPr>
          </a:p>
          <a:p>
            <a:pPr eaLnBrk="1" hangingPunct="1"/>
            <a:r>
              <a:rPr lang="en-US">
                <a:ea typeface="ＭＳ Ｐゴシック" charset="0"/>
              </a:rPr>
              <a:t>Since you will likely have to remove lots of defects, you should use the most efficient methods.</a:t>
            </a:r>
          </a:p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411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4301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43012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51DBFC2-C6C9-8A48-B959-56A967966701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</a:rPr>
              <a:t>Students should know what an appraisal is if they read the book, but many students don</a:t>
            </a:r>
            <a:r>
              <a:rPr lang="ja-JP" altLang="en-US">
                <a:ea typeface="ＭＳ Ｐゴシック" charset="0"/>
              </a:rPr>
              <a:t>’</a:t>
            </a:r>
            <a:r>
              <a:rPr lang="en-US">
                <a:ea typeface="ＭＳ Ｐゴシック" charset="0"/>
              </a:rPr>
              <a:t>t read the book.  Check to make sure that students know what an appraisal is before discussing this slides.</a:t>
            </a:r>
          </a:p>
        </p:txBody>
      </p:sp>
    </p:spTree>
    <p:extLst>
      <p:ext uri="{BB962C8B-B14F-4D97-AF65-F5344CB8AC3E}">
        <p14:creationId xmlns:p14="http://schemas.microsoft.com/office/powerpoint/2010/main" val="25321642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4403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44036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68F5689-4BE1-BF43-A426-F2F3F251A788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440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4560248"/>
            <a:ext cx="5369461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</a:rPr>
              <a:t>In a personal review</a:t>
            </a:r>
          </a:p>
          <a:p>
            <a:pPr lvl="1" eaLnBrk="1" hangingPunct="1"/>
            <a:r>
              <a:rPr lang="en-US">
                <a:ea typeface="ＭＳ Ｐゴシック" charset="0"/>
              </a:rPr>
              <a:t>you privately review your product</a:t>
            </a:r>
          </a:p>
          <a:p>
            <a:pPr lvl="1" eaLnBrk="1" hangingPunct="1"/>
            <a:r>
              <a:rPr lang="en-US">
                <a:ea typeface="ＭＳ Ｐゴシック" charset="0"/>
              </a:rPr>
              <a:t>your objective is to find and fix defects before test</a:t>
            </a:r>
          </a:p>
          <a:p>
            <a:pPr eaLnBrk="1" hangingPunct="1"/>
            <a:endParaRPr lang="en-US">
              <a:ea typeface="ＭＳ Ｐゴシック" charset="0"/>
            </a:endParaRPr>
          </a:p>
          <a:p>
            <a:pPr eaLnBrk="1" hangingPunct="1"/>
            <a:r>
              <a:rPr lang="en-US">
                <a:ea typeface="ＭＳ Ｐゴシック" charset="0"/>
              </a:rPr>
              <a:t>Reviews are most effective when they are structured and measured.</a:t>
            </a:r>
          </a:p>
          <a:p>
            <a:pPr eaLnBrk="1" hangingPunct="1"/>
            <a:endParaRPr lang="en-US">
              <a:ea typeface="ＭＳ Ｐゴシック" charset="0"/>
            </a:endParaRPr>
          </a:p>
          <a:p>
            <a:pPr eaLnBrk="1" hangingPunct="1"/>
            <a:r>
              <a:rPr lang="en-US">
                <a:ea typeface="ＭＳ Ｐゴシック" charset="0"/>
              </a:rPr>
              <a:t>Use reviews for requirements, designs, code, and everything else that you develop.</a:t>
            </a:r>
          </a:p>
          <a:p>
            <a:pPr eaLnBrk="1" hangingPunct="1"/>
            <a:endParaRPr lang="en-US">
              <a:ea typeface="ＭＳ Ｐゴシック" charset="0"/>
            </a:endParaRPr>
          </a:p>
          <a:p>
            <a:pPr eaLnBrk="1" hangingPunct="1"/>
            <a:r>
              <a:rPr lang="en-US">
                <a:ea typeface="ＭＳ Ｐゴシック" charset="0"/>
              </a:rPr>
              <a:t>Also continue to use inspections, compiling, and testing.</a:t>
            </a:r>
          </a:p>
        </p:txBody>
      </p:sp>
    </p:spTree>
    <p:extLst>
      <p:ext uri="{BB962C8B-B14F-4D97-AF65-F5344CB8AC3E}">
        <p14:creationId xmlns:p14="http://schemas.microsoft.com/office/powerpoint/2010/main" val="35298181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4505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45060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B483A59-65C7-7A44-ACE1-D81468EA2710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450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852551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4608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46084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9467B73-001B-674E-8AA6-08F0D3448111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40445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4710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47108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1CD6422-685D-1D45-8583-1F3EFB59CC32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8812605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4813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48132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EF4F816-ED16-C949-9746-8F33CDC6138F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</a:rPr>
              <a:t>May want to distinguish between a review/inspection and a debugger.  May want to address this with a forward pointer about how inspections and reviews are conducted in the TSP and PSP.</a:t>
            </a:r>
          </a:p>
        </p:txBody>
      </p:sp>
    </p:spTree>
    <p:extLst>
      <p:ext uri="{BB962C8B-B14F-4D97-AF65-F5344CB8AC3E}">
        <p14:creationId xmlns:p14="http://schemas.microsoft.com/office/powerpoint/2010/main" val="16304267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4915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49156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9747D45-E5FD-1745-870E-291EBF3F1AD7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5488"/>
            <a:ext cx="4783137" cy="3587750"/>
          </a:xfrm>
          <a:ln w="12700" cap="flat">
            <a:solidFill>
              <a:schemeClr val="tx1"/>
            </a:solidFill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3151" y="4774791"/>
            <a:ext cx="5038133" cy="3737564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5020" tIns="47511" rIns="95020" bIns="47511"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2538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5017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50180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4D798B6-18D6-8140-BAB6-AACC3BCED73F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50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43125" y="674688"/>
            <a:ext cx="2801938" cy="2101850"/>
          </a:xfrm>
          <a:ln w="12700" cap="flat">
            <a:solidFill>
              <a:schemeClr val="tx1"/>
            </a:solidFill>
          </a:ln>
        </p:spPr>
      </p:sp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6066" y="2921334"/>
            <a:ext cx="6136063" cy="610560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9025" tIns="51162" rIns="99025" bIns="51162"/>
          <a:lstStyle/>
          <a:p>
            <a:pPr defTabSz="1003049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554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3277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32772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A7EED34-22ED-5846-AD50-BD76A9A52907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32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8891414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5120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51204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56683C-881C-E941-A4D4-91CACCF26513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51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8663"/>
            <a:ext cx="4779963" cy="3584575"/>
          </a:xfrm>
          <a:ln/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4560248"/>
            <a:ext cx="5369461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</a:rPr>
              <a:t>Inspections assumes 2 inspectors + 1 producer</a:t>
            </a:r>
          </a:p>
        </p:txBody>
      </p:sp>
    </p:spTree>
    <p:extLst>
      <p:ext uri="{BB962C8B-B14F-4D97-AF65-F5344CB8AC3E}">
        <p14:creationId xmlns:p14="http://schemas.microsoft.com/office/powerpoint/2010/main" val="70748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5222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52228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C30409-20C8-684A-BA49-D5F6EE93946F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522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8663"/>
            <a:ext cx="4779963" cy="3584575"/>
          </a:xfrm>
          <a:ln/>
        </p:spPr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4560248"/>
            <a:ext cx="5369461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</a:rPr>
              <a:t>Need to talk about what we mean by </a:t>
            </a:r>
            <a:r>
              <a:rPr lang="ja-JP" altLang="en-US">
                <a:ea typeface="ＭＳ Ｐゴシック" charset="0"/>
              </a:rPr>
              <a:t>“</a:t>
            </a:r>
            <a:r>
              <a:rPr lang="en-US">
                <a:ea typeface="ＭＳ Ｐゴシック" charset="0"/>
              </a:rPr>
              <a:t>good enough.</a:t>
            </a:r>
            <a:r>
              <a:rPr lang="ja-JP" altLang="en-US">
                <a:ea typeface="ＭＳ Ｐゴシック" charset="0"/>
              </a:rPr>
              <a:t>”</a:t>
            </a:r>
            <a:r>
              <a:rPr lang="en-US">
                <a:ea typeface="ＭＳ Ｐゴシック" charset="0"/>
              </a:rPr>
              <a:t>  This is a great place for a class discussion, </a:t>
            </a:r>
            <a:r>
              <a:rPr lang="ja-JP" altLang="en-US">
                <a:ea typeface="ＭＳ Ｐゴシック" charset="0"/>
              </a:rPr>
              <a:t>“</a:t>
            </a:r>
            <a:r>
              <a:rPr lang="en-US">
                <a:ea typeface="ＭＳ Ｐゴシック" charset="0"/>
              </a:rPr>
              <a:t>What is good enough and why?</a:t>
            </a:r>
            <a:r>
              <a:rPr lang="ja-JP" altLang="en-US">
                <a:ea typeface="ＭＳ Ｐゴシック" charset="0"/>
              </a:rPr>
              <a:t>”</a:t>
            </a:r>
            <a:r>
              <a:rPr lang="en-US">
                <a:ea typeface="ＭＳ Ｐゴシック" charset="0"/>
              </a:rPr>
              <a:t>  Also, </a:t>
            </a:r>
            <a:r>
              <a:rPr lang="ja-JP" altLang="en-US">
                <a:ea typeface="ＭＳ Ｐゴシック" charset="0"/>
              </a:rPr>
              <a:t>“</a:t>
            </a:r>
            <a:r>
              <a:rPr lang="en-US">
                <a:ea typeface="ＭＳ Ｐゴシック" charset="0"/>
              </a:rPr>
              <a:t>Why do you not go beyond good enough?</a:t>
            </a:r>
            <a:r>
              <a:rPr lang="ja-JP" altLang="en-US">
                <a:ea typeface="ＭＳ Ｐゴシック" charset="0"/>
              </a:rPr>
              <a:t>”</a:t>
            </a:r>
            <a:r>
              <a:rPr lang="en-US">
                <a:ea typeface="ＭＳ Ｐゴシック" charset="0"/>
              </a:rPr>
              <a:t>  Quality is really an economic issue.</a:t>
            </a:r>
          </a:p>
        </p:txBody>
      </p:sp>
    </p:spTree>
    <p:extLst>
      <p:ext uri="{BB962C8B-B14F-4D97-AF65-F5344CB8AC3E}">
        <p14:creationId xmlns:p14="http://schemas.microsoft.com/office/powerpoint/2010/main" val="20516118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5325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53252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7A92287-F698-354C-A2CB-0CFD2FC28EA7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532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3528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5427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54276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79FE002-E189-6842-8CD9-C5C9E1C3C805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54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40566126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55300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4CDB6E6-0C7F-2C44-AA71-B227B5C484DA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553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2705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5632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56324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C46944E-F765-9640-BFFA-CE6139F9F221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91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5734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57348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BB20EAC-1D69-D940-B9C7-383625A8477F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573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9097136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5837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58372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CC1A55B-7869-3B49-AFF4-F9EF3CE028F0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583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788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3379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33796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5376539-89C0-3741-A828-75C02E3C261E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762087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3481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34820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D9B3378-37BA-0945-8173-47D9A9557985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270886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3584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35844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3A97D4-8DD2-B441-A036-FE4B8AB6BF56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721583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36868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0EEB324-DDF3-624E-A32A-D88203DB2533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36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994101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37892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8EEFCD1-F257-434A-A7CD-0E5E5C3D887D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5488"/>
            <a:ext cx="4783137" cy="3587750"/>
          </a:xfrm>
          <a:ln w="12700" cap="flat">
            <a:solidFill>
              <a:schemeClr val="tx1"/>
            </a:solidFill>
          </a:ln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7420" y="4753821"/>
            <a:ext cx="5036509" cy="373433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020" tIns="47511" rIns="95020" bIns="47511"/>
          <a:lstStyle/>
          <a:p>
            <a:pPr eaLnBrk="1" hangingPunct="1">
              <a:spcBef>
                <a:spcPct val="0"/>
              </a:spcBef>
            </a:pPr>
            <a:r>
              <a:rPr lang="en-US">
                <a:ea typeface="ＭＳ Ｐゴシック" charset="0"/>
              </a:rPr>
              <a:t>Watts comment: </a:t>
            </a:r>
            <a:r>
              <a:rPr lang="ja-JP" altLang="en-US">
                <a:ea typeface="ＭＳ Ｐゴシック" charset="0"/>
              </a:rPr>
              <a:t>“</a:t>
            </a:r>
            <a:r>
              <a:rPr lang="en-US">
                <a:ea typeface="ＭＳ Ｐゴシック" charset="0"/>
              </a:rPr>
              <a:t>Validate a program</a:t>
            </a:r>
            <a:r>
              <a:rPr lang="ja-JP" altLang="en-US">
                <a:ea typeface="ＭＳ Ｐゴシック" charset="0"/>
              </a:rPr>
              <a:t>’</a:t>
            </a:r>
            <a:r>
              <a:rPr lang="en-US">
                <a:ea typeface="ＭＳ Ｐゴシック" charset="0"/>
              </a:rPr>
              <a:t>s functionality and properties</a:t>
            </a:r>
            <a:r>
              <a:rPr lang="ja-JP" altLang="en-US">
                <a:ea typeface="ＭＳ Ｐゴシック" charset="0"/>
              </a:rPr>
              <a:t>”</a:t>
            </a:r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167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3891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38916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F15746D-E37B-954E-86B1-B5D4F18A9B94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5488"/>
            <a:ext cx="4783137" cy="3587750"/>
          </a:xfrm>
          <a:ln/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1528" y="4769952"/>
            <a:ext cx="4926066" cy="373756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020" tIns="47511" rIns="95020" bIns="47511"/>
          <a:lstStyle/>
          <a:p>
            <a:pPr eaLnBrk="1" hangingPunct="1">
              <a:spcBef>
                <a:spcPct val="0"/>
              </a:spcBef>
            </a:pPr>
            <a:r>
              <a:rPr lang="en-US">
                <a:ea typeface="ＭＳ Ｐゴシック" charset="0"/>
              </a:rPr>
              <a:t>Disciplined processes use reviews and inspections to clear the entire </a:t>
            </a:r>
            <a:r>
              <a:rPr lang="ja-JP" altLang="en-US">
                <a:ea typeface="ＭＳ Ｐゴシック" charset="0"/>
              </a:rPr>
              <a:t>“</a:t>
            </a:r>
            <a:r>
              <a:rPr lang="en-US">
                <a:ea typeface="ＭＳ Ｐゴシック" charset="0"/>
              </a:rPr>
              <a:t>mine field.</a:t>
            </a:r>
            <a:r>
              <a:rPr lang="ja-JP" altLang="en-US">
                <a:ea typeface="ＭＳ Ｐゴシック" charset="0"/>
              </a:rPr>
              <a:t>”</a:t>
            </a:r>
            <a:endParaRPr lang="en-US">
              <a:ea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>
              <a:ea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>
                <a:ea typeface="ＭＳ Ｐゴシック" charset="0"/>
              </a:rPr>
              <a:t>Use examples of why the boundary conditions are the most important.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>
                <a:ea typeface="ＭＳ Ｐゴシック" charset="0"/>
              </a:rPr>
              <a:t>air traffic control landing all planes on 9/11/01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>
                <a:ea typeface="ＭＳ Ｐゴシック" charset="0"/>
              </a:rPr>
              <a:t>Nuclear Regulatory Commission – everything goes wrong at the same time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>
              <a:ea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>
                <a:ea typeface="ＭＳ Ｐゴシック" charset="0"/>
              </a:rPr>
              <a:t>Extreme cases are the one you run into and </a:t>
            </a:r>
            <a:r>
              <a:rPr lang="en-US">
                <a:solidFill>
                  <a:srgbClr val="FF0000"/>
                </a:solidFill>
                <a:ea typeface="ＭＳ Ｐゴシック" charset="0"/>
              </a:rPr>
              <a:t>require</a:t>
            </a:r>
            <a:r>
              <a:rPr lang="en-US">
                <a:ea typeface="ＭＳ Ｐゴシック" charset="0"/>
              </a:rPr>
              <a:t> the system to work.</a:t>
            </a:r>
          </a:p>
          <a:p>
            <a:pPr eaLnBrk="1" hangingPunct="1">
              <a:spcBef>
                <a:spcPct val="0"/>
              </a:spcBef>
            </a:pPr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09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118883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/>
              <a:t>© 2007 Carnegie Mellon University</a:t>
            </a:r>
          </a:p>
          <a:p>
            <a:pPr algn="l" eaLnBrk="1" hangingPunct="1"/>
            <a:r>
              <a:rPr lang="en-US" sz="800" b="0">
                <a:latin typeface="Times New Roman" charset="0"/>
              </a:rPr>
              <a:t>  </a:t>
            </a:r>
          </a:p>
        </p:txBody>
      </p:sp>
      <p:sp>
        <p:nvSpPr>
          <p:cNvPr id="3993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Course Title | Module #</a:t>
            </a:r>
          </a:p>
        </p:txBody>
      </p:sp>
      <p:sp>
        <p:nvSpPr>
          <p:cNvPr id="39940" name="Rectangle 13"/>
          <p:cNvSpPr>
            <a:spLocks noGrp="1" noChangeArrowheads="1"/>
          </p:cNvSpPr>
          <p:nvPr>
            <p:ph type="dt" sz="quarter" idx="1"/>
          </p:nvPr>
        </p:nvSpPr>
        <p:spPr>
          <a:xfrm>
            <a:off x="4143223" y="1"/>
            <a:ext cx="3170353" cy="48070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87" tIns="46593" rIns="93187" bIns="46593"/>
          <a:lstStyle>
            <a:lvl1pPr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4D9A0E0-2F4B-9C47-BF13-4FF3EDCD60EC}" type="datetime1">
              <a:rPr lang="en-US" b="0"/>
              <a:pPr/>
              <a:t>9/5/2018</a:t>
            </a:fld>
            <a:endParaRPr lang="en-US" b="0"/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5975" y="625475"/>
            <a:ext cx="2924175" cy="2193925"/>
          </a:xfr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4560248"/>
            <a:ext cx="5369461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</a:rPr>
              <a:t>OLD TITLE:  Removing Defects in Test</a:t>
            </a:r>
          </a:p>
        </p:txBody>
      </p:sp>
    </p:spTree>
    <p:extLst>
      <p:ext uri="{BB962C8B-B14F-4D97-AF65-F5344CB8AC3E}">
        <p14:creationId xmlns:p14="http://schemas.microsoft.com/office/powerpoint/2010/main" val="300612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25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13140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78255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54082572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042924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7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9848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1955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L3 Software quality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86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921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24120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41037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83784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20477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L3 Software quality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610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81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06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680" r:id="rId16"/>
    <p:sldLayoutId id="2147483676" r:id="rId17"/>
    <p:sldLayoutId id="2147483662" r:id="rId18"/>
    <p:sldLayoutId id="2147483664" r:id="rId19"/>
    <p:sldLayoutId id="2147483672" r:id="rId20"/>
    <p:sldLayoutId id="2147483673" r:id="rId21"/>
    <p:sldLayoutId id="2147483677" r:id="rId22"/>
    <p:sldLayoutId id="2147483674" r:id="rId23"/>
    <p:sldLayoutId id="2147483675" r:id="rId24"/>
    <p:sldLayoutId id="2147483683" r:id="rId2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000" dirty="0">
                <a:latin typeface="Arial" charset="0"/>
              </a:rPr>
              <a:t>PSP </a:t>
            </a:r>
            <a:r>
              <a:rPr lang="en-US" sz="2000" dirty="0" smtClean="0">
                <a:latin typeface="Arial" charset="0"/>
              </a:rPr>
              <a:t>Fundamentals</a:t>
            </a:r>
            <a:r>
              <a:rPr lang="en-US" sz="2200" dirty="0">
                <a:latin typeface="Arial" charset="0"/>
              </a:rPr>
              <a:t/>
            </a:r>
            <a:br>
              <a:rPr lang="en-US" sz="2200" dirty="0">
                <a:latin typeface="Arial" charset="0"/>
              </a:rPr>
            </a:br>
            <a:r>
              <a:rPr lang="en-US" dirty="0">
                <a:latin typeface="Arial" charset="0"/>
              </a:rPr>
              <a:t>Software Quality </a:t>
            </a:r>
          </a:p>
        </p:txBody>
      </p:sp>
    </p:spTree>
    <p:extLst>
      <p:ext uri="{BB962C8B-B14F-4D97-AF65-F5344CB8AC3E}">
        <p14:creationId xmlns:p14="http://schemas.microsoft.com/office/powerpoint/2010/main" val="188902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Testing Alone is Inefficient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When performing a task thousands of times, economics would suggest that you use the most cost-efficient methods.</a:t>
            </a:r>
          </a:p>
          <a:p>
            <a:pPr marL="0" indent="0" eaLnBrk="1" hangingPunct="1"/>
            <a:endParaRPr lang="en-US">
              <a:latin typeface="Arial" charset="0"/>
            </a:endParaRPr>
          </a:p>
          <a:p>
            <a:pPr marL="0" indent="0" eaLnBrk="1" hangingPunct="1"/>
            <a:r>
              <a:rPr lang="en-US">
                <a:latin typeface="Arial" charset="0"/>
              </a:rPr>
              <a:t>A 50,000 LOC system with traditional development methods would</a:t>
            </a:r>
          </a:p>
          <a:p>
            <a:pPr lvl="1" eaLnBrk="1" hangingPunct="1"/>
            <a:r>
              <a:rPr lang="en-US">
                <a:latin typeface="Arial" charset="0"/>
              </a:rPr>
              <a:t>have 25+ defects/KLOC at test entry </a:t>
            </a:r>
            <a:r>
              <a:rPr lang="en-US">
                <a:latin typeface="Arial" charset="0"/>
                <a:sym typeface="Wingdings" charset="0"/>
              </a:rPr>
              <a:t></a:t>
            </a:r>
            <a:r>
              <a:rPr lang="en-US">
                <a:latin typeface="Arial" charset="0"/>
              </a:rPr>
              <a:t> 1250 defects</a:t>
            </a:r>
          </a:p>
          <a:p>
            <a:pPr lvl="1" eaLnBrk="1" hangingPunct="1"/>
            <a:r>
              <a:rPr lang="en-US">
                <a:latin typeface="Arial" charset="0"/>
              </a:rPr>
              <a:t>take 12,500+ programmer hours to test</a:t>
            </a:r>
          </a:p>
          <a:p>
            <a:pPr lvl="1" eaLnBrk="1" hangingPunct="1"/>
            <a:r>
              <a:rPr lang="en-US">
                <a:latin typeface="Arial" charset="0"/>
              </a:rPr>
              <a:t>be late and over budget</a:t>
            </a:r>
          </a:p>
          <a:p>
            <a:pPr marL="0" indent="0" eaLnBrk="1" hangingPunct="1"/>
            <a:endParaRPr lang="en-US">
              <a:latin typeface="Arial" charset="0"/>
            </a:endParaRPr>
          </a:p>
          <a:p>
            <a:pPr marL="0" indent="0" eaLnBrk="1" hangingPunct="1"/>
            <a:r>
              <a:rPr lang="en-US">
                <a:latin typeface="Arial" charset="0"/>
              </a:rPr>
              <a:t>At the typical rate of more than 10 hours per defect, this is 6 programmer years.</a:t>
            </a:r>
          </a:p>
        </p:txBody>
      </p:sp>
    </p:spTree>
    <p:extLst>
      <p:ext uri="{BB962C8B-B14F-4D97-AF65-F5344CB8AC3E}">
        <p14:creationId xmlns:p14="http://schemas.microsoft.com/office/powerpoint/2010/main" val="134632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722313" eaLnBrk="1" hangingPunct="1"/>
            <a:r>
              <a:rPr lang="en-US">
                <a:latin typeface="Arial" charset="0"/>
              </a:rPr>
              <a:t>Quality and Productivity</a:t>
            </a:r>
            <a:endParaRPr lang="en-US" sz="1600">
              <a:latin typeface="Arial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632066" y="5003624"/>
            <a:ext cx="5856288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102705" tIns="51353" rIns="102705" bIns="51353">
            <a:spAutoFit/>
          </a:bodyPr>
          <a:lstStyle>
            <a:lvl1pPr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800" dirty="0"/>
              <a:t>Managed quality = 60% increased team productivity</a:t>
            </a:r>
          </a:p>
        </p:txBody>
      </p:sp>
      <p:pic>
        <p:nvPicPr>
          <p:cNvPr id="12292" name="Picture 4" descr="s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23950"/>
            <a:ext cx="8342544" cy="371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74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Managed Quality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Since you will likely have to remove lots of defects, you should use methods that</a:t>
            </a:r>
          </a:p>
          <a:p>
            <a:pPr lvl="1" eaLnBrk="1" hangingPunct="1"/>
            <a:r>
              <a:rPr lang="en-US">
                <a:latin typeface="Arial" charset="0"/>
              </a:rPr>
              <a:t>are the most effective at finding defects</a:t>
            </a:r>
          </a:p>
          <a:p>
            <a:pPr lvl="1" eaLnBrk="1" hangingPunct="1"/>
            <a:r>
              <a:rPr lang="en-US">
                <a:latin typeface="Arial" charset="0"/>
              </a:rPr>
              <a:t>are the most cost efficient</a:t>
            </a:r>
          </a:p>
          <a:p>
            <a:pPr lvl="1" eaLnBrk="1" hangingPunct="1"/>
            <a:r>
              <a:rPr lang="en-US">
                <a:latin typeface="Arial" charset="0"/>
              </a:rPr>
              <a:t>yield the most predictable results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 principal ways to find and fix defects are</a:t>
            </a:r>
          </a:p>
          <a:p>
            <a:pPr lvl="1" eaLnBrk="1" hangingPunct="1"/>
            <a:r>
              <a:rPr lang="en-US">
                <a:latin typeface="Arial" charset="0"/>
              </a:rPr>
              <a:t>unit, integration and system test</a:t>
            </a:r>
          </a:p>
          <a:p>
            <a:pPr lvl="1" eaLnBrk="1" hangingPunct="1"/>
            <a:r>
              <a:rPr lang="en-US">
                <a:latin typeface="Arial" charset="0"/>
              </a:rPr>
              <a:t>reviews, inspections, walkthroughs</a:t>
            </a:r>
          </a:p>
          <a:p>
            <a:pPr lvl="1" eaLnBrk="1" hangingPunct="1"/>
            <a:r>
              <a:rPr lang="en-US">
                <a:latin typeface="Arial" charset="0"/>
              </a:rPr>
              <a:t>compiling, static code analysis</a:t>
            </a:r>
          </a:p>
        </p:txBody>
      </p:sp>
    </p:spTree>
    <p:extLst>
      <p:ext uri="{BB962C8B-B14F-4D97-AF65-F5344CB8AC3E}">
        <p14:creationId xmlns:p14="http://schemas.microsoft.com/office/powerpoint/2010/main" val="53507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Appraisal Types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An </a:t>
            </a:r>
            <a:r>
              <a:rPr lang="en-US" i="1">
                <a:latin typeface="Arial" charset="0"/>
              </a:rPr>
              <a:t>inspection</a:t>
            </a:r>
            <a:r>
              <a:rPr lang="en-US">
                <a:latin typeface="Arial" charset="0"/>
              </a:rPr>
              <a:t> is a structured team review of a software product.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A </a:t>
            </a:r>
            <a:r>
              <a:rPr lang="en-US" i="1">
                <a:latin typeface="Arial" charset="0"/>
              </a:rPr>
              <a:t>walkthrough</a:t>
            </a:r>
            <a:r>
              <a:rPr lang="en-US">
                <a:latin typeface="Arial" charset="0"/>
              </a:rPr>
              <a:t> is less formal than an inspection.  The product is presented to an audience that raises issues and asks questions.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A </a:t>
            </a:r>
            <a:r>
              <a:rPr lang="en-US" i="1">
                <a:latin typeface="Arial" charset="0"/>
              </a:rPr>
              <a:t>personal review</a:t>
            </a:r>
            <a:r>
              <a:rPr lang="en-US">
                <a:latin typeface="Arial" charset="0"/>
              </a:rPr>
              <a:t> is conducted by the developer who examines his or her own product with the goal of finding and fixing as many defects as possible.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A personal review should precede any inspection. A review before inspection assures inspectors that they are looking for more subtle design and coding issues, rather than obvious mistakes.</a:t>
            </a:r>
          </a:p>
        </p:txBody>
      </p:sp>
    </p:spTree>
    <p:extLst>
      <p:ext uri="{BB962C8B-B14F-4D97-AF65-F5344CB8AC3E}">
        <p14:creationId xmlns:p14="http://schemas.microsoft.com/office/powerpoint/2010/main" val="136030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Personal Reviews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PSP reviews follow a defined process with guidelines, checklists, and standards.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In a personal review</a:t>
            </a:r>
          </a:p>
          <a:p>
            <a:pPr lvl="1" eaLnBrk="1" hangingPunct="1"/>
            <a:r>
              <a:rPr lang="en-US">
                <a:latin typeface="Arial" charset="0"/>
              </a:rPr>
              <a:t>you privately review your product</a:t>
            </a:r>
          </a:p>
          <a:p>
            <a:pPr lvl="1" eaLnBrk="1" hangingPunct="1"/>
            <a:r>
              <a:rPr lang="en-US">
                <a:latin typeface="Arial" charset="0"/>
              </a:rPr>
              <a:t>your objective is to find and fix all defects before test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Reviews are most effective when they are structured and measured.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Use reviews for requirements, designs, code, and everything else that you develop.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Also continue to use inspections, compiling, and testing.</a:t>
            </a:r>
          </a:p>
        </p:txBody>
      </p:sp>
    </p:spTree>
    <p:extLst>
      <p:ext uri="{BB962C8B-B14F-4D97-AF65-F5344CB8AC3E}">
        <p14:creationId xmlns:p14="http://schemas.microsoft.com/office/powerpoint/2010/main" val="231371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Review Principles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The PSP review goal is to find every defect before the first compile or test.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To address this goal, you should</a:t>
            </a:r>
          </a:p>
          <a:p>
            <a:pPr lvl="1" eaLnBrk="1" hangingPunct="1"/>
            <a:r>
              <a:rPr lang="en-US">
                <a:latin typeface="Arial" charset="0"/>
              </a:rPr>
              <a:t>Produce reviewable products.</a:t>
            </a:r>
          </a:p>
          <a:p>
            <a:pPr lvl="1" eaLnBrk="1" hangingPunct="1"/>
            <a:r>
              <a:rPr lang="en-US">
                <a:latin typeface="Arial" charset="0"/>
              </a:rPr>
              <a:t>Take a break between working and reviewing. </a:t>
            </a:r>
          </a:p>
          <a:p>
            <a:pPr lvl="1" eaLnBrk="1" hangingPunct="1"/>
            <a:r>
              <a:rPr lang="en-US">
                <a:latin typeface="Arial" charset="0"/>
              </a:rPr>
              <a:t>Review before compiling or testing.</a:t>
            </a:r>
          </a:p>
          <a:p>
            <a:pPr lvl="1" eaLnBrk="1" hangingPunct="1"/>
            <a:r>
              <a:rPr lang="en-US">
                <a:latin typeface="Arial" charset="0"/>
              </a:rPr>
              <a:t>Follow a structured review process.</a:t>
            </a:r>
          </a:p>
          <a:p>
            <a:pPr lvl="1" eaLnBrk="1" hangingPunct="1"/>
            <a:r>
              <a:rPr lang="en-US">
                <a:latin typeface="Arial" charset="0"/>
              </a:rPr>
              <a:t>Use a checklist derived from personal defect data.</a:t>
            </a:r>
          </a:p>
          <a:p>
            <a:pPr lvl="1" eaLnBrk="1" hangingPunct="1"/>
            <a:r>
              <a:rPr lang="en-US">
                <a:latin typeface="Arial" charset="0"/>
              </a:rPr>
              <a:t>Measure your review process.</a:t>
            </a:r>
          </a:p>
          <a:p>
            <a:pPr lvl="1" eaLnBrk="1" hangingPunct="1"/>
            <a:r>
              <a:rPr lang="en-US">
                <a:latin typeface="Arial" charset="0"/>
              </a:rPr>
              <a:t>Use data to improve your reviews.</a:t>
            </a:r>
          </a:p>
        </p:txBody>
      </p:sp>
    </p:spTree>
    <p:extLst>
      <p:ext uri="{BB962C8B-B14F-4D97-AF65-F5344CB8AC3E}">
        <p14:creationId xmlns:p14="http://schemas.microsoft.com/office/powerpoint/2010/main" val="131972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The Review Checklist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Your reviews will be most effective when your personal checklist is customized to your own defect experience.</a:t>
            </a:r>
          </a:p>
          <a:p>
            <a:pPr lvl="1" eaLnBrk="1" hangingPunct="1"/>
            <a:r>
              <a:rPr lang="en-US">
                <a:latin typeface="Arial" charset="0"/>
              </a:rPr>
              <a:t>Use your own data to create the checklist items.</a:t>
            </a:r>
          </a:p>
          <a:p>
            <a:pPr lvl="1" eaLnBrk="1" hangingPunct="1"/>
            <a:r>
              <a:rPr lang="en-US">
                <a:latin typeface="Arial" charset="0"/>
              </a:rPr>
              <a:t>Gather and analyze data on the reviews.</a:t>
            </a:r>
          </a:p>
          <a:p>
            <a:pPr lvl="1" eaLnBrk="1" hangingPunct="1"/>
            <a:r>
              <a:rPr lang="en-US">
                <a:latin typeface="Arial" charset="0"/>
              </a:rPr>
              <a:t>Adjust the checklist with experience.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Do the reviews on a printed listing, not on the screen.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 checklist defines the review steps and the suggested order for performing them.</a:t>
            </a:r>
          </a:p>
          <a:p>
            <a:pPr lvl="1" eaLnBrk="1" hangingPunct="1"/>
            <a:r>
              <a:rPr lang="en-US">
                <a:latin typeface="Arial" charset="0"/>
              </a:rPr>
              <a:t> Review for one checklist item at a time.</a:t>
            </a:r>
          </a:p>
          <a:p>
            <a:pPr lvl="1" eaLnBrk="1" hangingPunct="1"/>
            <a:r>
              <a:rPr lang="en-US">
                <a:latin typeface="Arial" charset="0"/>
              </a:rPr>
              <a:t> Check off each item as you complete it.</a:t>
            </a:r>
          </a:p>
        </p:txBody>
      </p:sp>
    </p:spTree>
    <p:extLst>
      <p:ext uri="{BB962C8B-B14F-4D97-AF65-F5344CB8AC3E}">
        <p14:creationId xmlns:p14="http://schemas.microsoft.com/office/powerpoint/2010/main" val="415904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Reviewing Before Inspecting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The principal focus of inspections should be to find problems that you cannot find in personal review.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When programs have many simple defects, inspectors are distracted and often miss more important problems.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Reviewing the product first</a:t>
            </a:r>
          </a:p>
          <a:p>
            <a:pPr lvl="1" eaLnBrk="1" hangingPunct="1"/>
            <a:r>
              <a:rPr lang="en-US">
                <a:latin typeface="Arial" charset="0"/>
              </a:rPr>
              <a:t>provides a quality product for the inspection</a:t>
            </a:r>
          </a:p>
          <a:p>
            <a:pPr lvl="1" eaLnBrk="1" hangingPunct="1"/>
            <a:r>
              <a:rPr lang="en-US">
                <a:latin typeface="Arial" charset="0"/>
              </a:rPr>
              <a:t>shows respect for the inspectors</a:t>
            </a:r>
            <a:r>
              <a:rPr lang="ja-JP" altLang="en-US">
                <a:latin typeface="Arial" charset="0"/>
              </a:rPr>
              <a:t>’</a:t>
            </a:r>
            <a:r>
              <a:rPr lang="en-US">
                <a:latin typeface="Arial" charset="0"/>
              </a:rPr>
              <a:t> time</a:t>
            </a:r>
          </a:p>
          <a:p>
            <a:pPr lvl="1" eaLnBrk="1" hangingPunct="1"/>
            <a:r>
              <a:rPr lang="en-US">
                <a:latin typeface="Arial" charset="0"/>
              </a:rPr>
              <a:t>produces higher quality inspections</a:t>
            </a:r>
          </a:p>
          <a:p>
            <a:pPr lvl="1" eaLnBrk="1" hangingPunct="1"/>
            <a:r>
              <a:rPr lang="en-US">
                <a:latin typeface="Arial" charset="0"/>
              </a:rPr>
              <a:t>produces higher quality products</a:t>
            </a:r>
          </a:p>
        </p:txBody>
      </p:sp>
    </p:spTree>
    <p:extLst>
      <p:ext uri="{BB962C8B-B14F-4D97-AF65-F5344CB8AC3E}">
        <p14:creationId xmlns:p14="http://schemas.microsoft.com/office/powerpoint/2010/main" val="389944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Appraisal vs. Test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testing, you must </a:t>
            </a:r>
          </a:p>
          <a:p>
            <a:pPr lvl="1"/>
            <a:r>
              <a:rPr lang="en-US" smtClean="0"/>
              <a:t>detect unusual behavior</a:t>
            </a:r>
          </a:p>
          <a:p>
            <a:pPr lvl="1"/>
            <a:r>
              <a:rPr lang="en-US" smtClean="0"/>
              <a:t>determine what the test program was doing</a:t>
            </a:r>
          </a:p>
          <a:p>
            <a:pPr lvl="1"/>
            <a:r>
              <a:rPr lang="en-US" smtClean="0"/>
              <a:t>find where the problem is in the program</a:t>
            </a:r>
          </a:p>
          <a:p>
            <a:pPr lvl="1"/>
            <a:r>
              <a:rPr lang="en-US" smtClean="0"/>
              <a:t>figure out which defect could cause such behavior</a:t>
            </a:r>
          </a:p>
          <a:p>
            <a:r>
              <a:rPr lang="en-US" smtClean="0"/>
              <a:t>This can take a lot of time.</a:t>
            </a:r>
          </a:p>
          <a:p>
            <a:r>
              <a:rPr lang="en-US" smtClean="0"/>
              <a:t>With reviews and inspections, you </a:t>
            </a:r>
          </a:p>
          <a:p>
            <a:pPr lvl="1"/>
            <a:r>
              <a:rPr lang="en-US" smtClean="0"/>
              <a:t>follow your own logic</a:t>
            </a:r>
          </a:p>
          <a:p>
            <a:pPr lvl="1"/>
            <a:r>
              <a:rPr lang="en-US" smtClean="0"/>
              <a:t>know where you are when you find a defect</a:t>
            </a:r>
          </a:p>
          <a:p>
            <a:pPr lvl="1"/>
            <a:r>
              <a:rPr lang="en-US" smtClean="0"/>
              <a:t>know what the program should do, but did not </a:t>
            </a:r>
          </a:p>
          <a:p>
            <a:pPr lvl="1"/>
            <a:r>
              <a:rPr lang="en-US" smtClean="0"/>
              <a:t>know why this is a defect</a:t>
            </a:r>
          </a:p>
          <a:p>
            <a:pPr lvl="1"/>
            <a:r>
              <a:rPr lang="en-US" smtClean="0"/>
              <a:t>are in a better position to devise a correct fix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6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912813" y="6280150"/>
            <a:ext cx="13271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102705" tIns="51353" rIns="102705" bIns="51353">
            <a:spAutoFit/>
          </a:bodyPr>
          <a:lstStyle>
            <a:lvl1pPr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300"/>
              <a:t>Source: Xerox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Defect Removal Times</a:t>
            </a:r>
          </a:p>
        </p:txBody>
      </p:sp>
      <p:pic>
        <p:nvPicPr>
          <p:cNvPr id="20484" name="Picture 4" descr="s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" y="1123949"/>
            <a:ext cx="7470951" cy="491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558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Defect Removal Rates</a:t>
            </a:r>
          </a:p>
        </p:txBody>
      </p:sp>
      <p:pic>
        <p:nvPicPr>
          <p:cNvPr id="21507" name="Picture 3" descr="s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83" y="1067505"/>
            <a:ext cx="8501061" cy="5013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5138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Relative Effectiveness, Efficiency, Predictability</a:t>
            </a:r>
          </a:p>
        </p:txBody>
      </p:sp>
      <p:graphicFrame>
        <p:nvGraphicFramePr>
          <p:cNvPr id="219250" name="Group 1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7349561"/>
              </p:ext>
            </p:extLst>
          </p:nvPr>
        </p:nvGraphicFramePr>
        <p:xfrm>
          <a:off x="388936" y="1697038"/>
          <a:ext cx="8323264" cy="4168775"/>
        </p:xfrm>
        <a:graphic>
          <a:graphicData uri="http://schemas.openxmlformats.org/drawingml/2006/table">
            <a:tbl>
              <a:tblPr/>
              <a:tblGrid>
                <a:gridCol w="2505929"/>
                <a:gridCol w="1789949"/>
                <a:gridCol w="1879447"/>
                <a:gridCol w="2147939"/>
              </a:tblGrid>
              <a:tr h="91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309" marR="92309" marT="46162" marB="461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Avg. removal rate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(defects/hr)</a:t>
                      </a:r>
                    </a:p>
                  </a:txBody>
                  <a:tcPr marL="92309" marR="92309" marT="46162" marB="461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yields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(% of defects removed)</a:t>
                      </a:r>
                    </a:p>
                  </a:txBody>
                  <a:tcPr marL="92309" marR="92309" marT="46162" marB="461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 effort</a:t>
                      </a:r>
                    </a:p>
                  </a:txBody>
                  <a:tcPr marL="92309" marR="92309" marT="46162" marB="461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 Review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 to 70%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 Inspection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 to 70%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Code Review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 to 70%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Code Inspection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 to 70%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Test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35% to 50%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Integration Test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35% to 50%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System Test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35% to 50%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78" name="Text Box 63"/>
          <p:cNvSpPr txBox="1">
            <a:spLocks noChangeArrowheads="1"/>
          </p:cNvSpPr>
          <p:nvPr/>
        </p:nvSpPr>
        <p:spPr bwMode="auto">
          <a:xfrm>
            <a:off x="3137428" y="1123950"/>
            <a:ext cx="1245869" cy="33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>
                <a:latin typeface="Arial"/>
                <a:cs typeface="Arial"/>
              </a:rPr>
              <a:t>Efficiency</a:t>
            </a:r>
          </a:p>
        </p:txBody>
      </p:sp>
      <p:sp>
        <p:nvSpPr>
          <p:cNvPr id="22579" name="Text Box 64"/>
          <p:cNvSpPr txBox="1">
            <a:spLocks noChangeArrowheads="1"/>
          </p:cNvSpPr>
          <p:nvPr/>
        </p:nvSpPr>
        <p:spPr bwMode="auto">
          <a:xfrm>
            <a:off x="4812969" y="1123950"/>
            <a:ext cx="1647833" cy="33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 dirty="0">
                <a:latin typeface="Arial"/>
                <a:cs typeface="Arial"/>
              </a:rPr>
              <a:t>Effectiveness</a:t>
            </a:r>
          </a:p>
        </p:txBody>
      </p:sp>
      <p:sp>
        <p:nvSpPr>
          <p:cNvPr id="22580" name="AutoShape 65"/>
          <p:cNvSpPr>
            <a:spLocks/>
          </p:cNvSpPr>
          <p:nvPr/>
        </p:nvSpPr>
        <p:spPr bwMode="auto">
          <a:xfrm rot="-5400000">
            <a:off x="3692894" y="660561"/>
            <a:ext cx="134937" cy="1814190"/>
          </a:xfrm>
          <a:prstGeom prst="rightBracket">
            <a:avLst>
              <a:gd name="adj" fmla="val 953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309" tIns="46154" rIns="92309" bIns="46154" anchor="ctr"/>
          <a:lstStyle/>
          <a:p>
            <a:endParaRPr lang="en-US" sz="1600">
              <a:latin typeface="Arial"/>
              <a:cs typeface="Arial"/>
            </a:endParaRPr>
          </a:p>
        </p:txBody>
      </p:sp>
      <p:sp>
        <p:nvSpPr>
          <p:cNvPr id="22581" name="AutoShape 66"/>
          <p:cNvSpPr>
            <a:spLocks/>
          </p:cNvSpPr>
          <p:nvPr/>
        </p:nvSpPr>
        <p:spPr bwMode="auto">
          <a:xfrm rot="-5400000">
            <a:off x="5560685" y="647852"/>
            <a:ext cx="152400" cy="1857072"/>
          </a:xfrm>
          <a:prstGeom prst="rightBracket">
            <a:avLst>
              <a:gd name="adj" fmla="val 86458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309" tIns="46154" rIns="92309" bIns="46154" anchor="ctr"/>
          <a:lstStyle/>
          <a:p>
            <a:endParaRPr lang="en-US" sz="1600">
              <a:latin typeface="Arial"/>
              <a:cs typeface="Arial"/>
            </a:endParaRPr>
          </a:p>
        </p:txBody>
      </p:sp>
      <p:sp>
        <p:nvSpPr>
          <p:cNvPr id="22582" name="Text Box 68"/>
          <p:cNvSpPr txBox="1">
            <a:spLocks noChangeArrowheads="1"/>
          </p:cNvSpPr>
          <p:nvPr/>
        </p:nvSpPr>
        <p:spPr bwMode="auto">
          <a:xfrm>
            <a:off x="6865121" y="1123950"/>
            <a:ext cx="1585115" cy="33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309" tIns="46154" rIns="92309" bIns="46154">
            <a:spAutoFit/>
          </a:bodyPr>
          <a:lstStyle>
            <a:lvl1pPr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292100" algn="l"/>
                <a:tab pos="571500" algn="l"/>
              </a:tabLs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 dirty="0">
                <a:latin typeface="Arial"/>
                <a:cs typeface="Arial"/>
              </a:rPr>
              <a:t>Predictability</a:t>
            </a:r>
          </a:p>
        </p:txBody>
      </p:sp>
      <p:sp>
        <p:nvSpPr>
          <p:cNvPr id="22583" name="AutoShape 69"/>
          <p:cNvSpPr>
            <a:spLocks/>
          </p:cNvSpPr>
          <p:nvPr/>
        </p:nvSpPr>
        <p:spPr bwMode="auto">
          <a:xfrm rot="-5400000">
            <a:off x="7574335" y="543122"/>
            <a:ext cx="166687" cy="2080820"/>
          </a:xfrm>
          <a:prstGeom prst="rightBracket">
            <a:avLst>
              <a:gd name="adj" fmla="val 8857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309" tIns="46154" rIns="92309" bIns="46154" anchor="ctr"/>
          <a:lstStyle/>
          <a:p>
            <a:endParaRPr lang="en-US" sz="1600">
              <a:latin typeface="Arial"/>
              <a:cs typeface="Arial"/>
            </a:endParaRPr>
          </a:p>
        </p:txBody>
      </p:sp>
      <p:sp>
        <p:nvSpPr>
          <p:cNvPr id="22584" name="Rectangle 85"/>
          <p:cNvSpPr>
            <a:spLocks noChangeArrowheads="1"/>
          </p:cNvSpPr>
          <p:nvPr/>
        </p:nvSpPr>
        <p:spPr bwMode="auto">
          <a:xfrm>
            <a:off x="6631936" y="4572000"/>
            <a:ext cx="2037931" cy="9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309" tIns="46154" rIns="92309" bIns="46154">
            <a:spAutoFit/>
          </a:bodyPr>
          <a:lstStyle/>
          <a:p>
            <a:pPr algn="ctr">
              <a:spcBef>
                <a:spcPct val="0"/>
              </a:spcBef>
              <a:spcAft>
                <a:spcPct val="50000"/>
              </a:spcAft>
              <a:buSzPct val="70000"/>
              <a:tabLst>
                <a:tab pos="292100" algn="l"/>
                <a:tab pos="571500" algn="l"/>
              </a:tabLst>
            </a:pPr>
            <a:r>
              <a:rPr lang="en-US" b="0">
                <a:latin typeface="Arial"/>
                <a:cs typeface="Arial"/>
              </a:rPr>
              <a:t>High variability - based on time to find &amp; fix defects</a:t>
            </a:r>
          </a:p>
        </p:txBody>
      </p:sp>
      <p:sp>
        <p:nvSpPr>
          <p:cNvPr id="22585" name="Rectangle 101"/>
          <p:cNvSpPr>
            <a:spLocks noChangeArrowheads="1"/>
          </p:cNvSpPr>
          <p:nvPr/>
        </p:nvSpPr>
        <p:spPr bwMode="auto">
          <a:xfrm>
            <a:off x="6658923" y="2911475"/>
            <a:ext cx="1886905" cy="9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309" tIns="46154" rIns="92309" bIns="46154">
            <a:spAutoFit/>
          </a:bodyPr>
          <a:lstStyle/>
          <a:p>
            <a:pPr algn="ctr">
              <a:tabLst>
                <a:tab pos="292100" algn="l"/>
                <a:tab pos="571500" algn="l"/>
              </a:tabLst>
            </a:pPr>
            <a:r>
              <a:rPr lang="en-US" b="0" dirty="0">
                <a:latin typeface="Arial"/>
                <a:cs typeface="Arial"/>
              </a:rPr>
              <a:t>Low variability - based on product size</a:t>
            </a:r>
          </a:p>
        </p:txBody>
      </p:sp>
    </p:spTree>
    <p:extLst>
      <p:ext uri="{BB962C8B-B14F-4D97-AF65-F5344CB8AC3E}">
        <p14:creationId xmlns:p14="http://schemas.microsoft.com/office/powerpoint/2010/main" val="53486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 Quality Assessment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need a way to assess in-process quality objectively .</a:t>
            </a:r>
          </a:p>
          <a:p>
            <a:r>
              <a:rPr lang="en-US" dirty="0" smtClean="0"/>
              <a:t>Is the product quality good enough to move to the next step?</a:t>
            </a:r>
          </a:p>
          <a:p>
            <a:r>
              <a:rPr lang="en-US" dirty="0" smtClean="0"/>
              <a:t>The best time to evaluate the quality is</a:t>
            </a:r>
          </a:p>
          <a:p>
            <a:pPr lvl="1"/>
            <a:r>
              <a:rPr lang="en-US" dirty="0" smtClean="0"/>
              <a:t>after the author has had an opportunity to find the defects</a:t>
            </a:r>
          </a:p>
          <a:p>
            <a:pPr lvl="1"/>
            <a:r>
              <a:rPr lang="en-US" dirty="0" smtClean="0"/>
              <a:t>before other people spend time looking for defects</a:t>
            </a:r>
          </a:p>
          <a:p>
            <a:pPr lvl="1"/>
            <a:r>
              <a:rPr lang="en-US" dirty="0" smtClean="0"/>
              <a:t>before going into test</a:t>
            </a:r>
          </a:p>
          <a:p>
            <a:r>
              <a:rPr lang="en-US" dirty="0" smtClean="0"/>
              <a:t>If too many defects are found by the objective assessment, then the product is not ready to advance to the more expensive defect removal phases.</a:t>
            </a:r>
          </a:p>
          <a:p>
            <a:r>
              <a:rPr lang="en-US" dirty="0" smtClean="0"/>
              <a:t>Some tools that can be used to objectively assess quality are</a:t>
            </a:r>
          </a:p>
          <a:p>
            <a:pPr lvl="1"/>
            <a:r>
              <a:rPr lang="en-US" dirty="0" smtClean="0"/>
              <a:t>compiler</a:t>
            </a:r>
          </a:p>
          <a:p>
            <a:pPr lvl="1"/>
            <a:r>
              <a:rPr lang="en-US" dirty="0" smtClean="0"/>
              <a:t>static code analysis tools (i.e. Lint, Fortify)</a:t>
            </a:r>
          </a:p>
          <a:p>
            <a:pPr lvl="1"/>
            <a:r>
              <a:rPr lang="en-US" dirty="0" smtClean="0"/>
              <a:t>automatic design-to-code translators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40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Reviewing Before Compile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When your development environment has a compile step, it is more efficient to do code reviews before compiling.</a:t>
            </a:r>
          </a:p>
          <a:p>
            <a:r>
              <a:rPr lang="en-US" smtClean="0"/>
              <a:t>The reasons for this are as follows:</a:t>
            </a:r>
          </a:p>
          <a:p>
            <a:pPr lvl="1"/>
            <a:r>
              <a:rPr lang="en-US" smtClean="0"/>
              <a:t>Review time is about the same before or after compiling.</a:t>
            </a:r>
          </a:p>
          <a:p>
            <a:pPr lvl="1"/>
            <a:r>
              <a:rPr lang="en-US" smtClean="0"/>
              <a:t>If reviews are done before compiling, compile time is substantially reduced.</a:t>
            </a:r>
          </a:p>
          <a:p>
            <a:pPr lvl="1"/>
            <a:r>
              <a:rPr lang="en-US" smtClean="0"/>
              <a:t>The time saved in compiling and testing is often more than the review time.</a:t>
            </a:r>
          </a:p>
          <a:p>
            <a:pPr lvl="1"/>
            <a:r>
              <a:rPr lang="en-US" smtClean="0"/>
              <a:t>Code reviews find syntax/typo defects that the compiler would miss.</a:t>
            </a:r>
          </a:p>
          <a:p>
            <a:pPr lvl="1"/>
            <a:r>
              <a:rPr lang="en-US" smtClean="0"/>
              <a:t>Code reviews of compiled code are less effective.</a:t>
            </a:r>
          </a:p>
          <a:p>
            <a:pPr lvl="1"/>
            <a:r>
              <a:rPr lang="en-US" smtClean="0"/>
              <a:t>The compiler is equally effective before or after a review.</a:t>
            </a:r>
          </a:p>
          <a:p>
            <a:pPr lvl="1"/>
            <a:r>
              <a:rPr lang="en-US" smtClean="0"/>
              <a:t>Programs with many compile defects often have many test defects.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0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Quality Measures 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PSP has many useful quality and process-control measures:</a:t>
            </a:r>
          </a:p>
          <a:p>
            <a:pPr lvl="1"/>
            <a:r>
              <a:rPr lang="en-US" smtClean="0"/>
              <a:t>yield </a:t>
            </a:r>
          </a:p>
          <a:p>
            <a:pPr lvl="1"/>
            <a:r>
              <a:rPr lang="en-US" smtClean="0"/>
              <a:t>review rate</a:t>
            </a:r>
          </a:p>
          <a:p>
            <a:pPr lvl="1"/>
            <a:r>
              <a:rPr lang="en-US" smtClean="0"/>
              <a:t>defects found per unit of size </a:t>
            </a:r>
          </a:p>
          <a:p>
            <a:pPr lvl="1"/>
            <a:r>
              <a:rPr lang="en-US" smtClean="0"/>
              <a:t>defects injected and removed per hour </a:t>
            </a:r>
          </a:p>
          <a:p>
            <a:pPr lvl="1"/>
            <a:r>
              <a:rPr lang="en-US" smtClean="0"/>
              <a:t>defect-removal leverage</a:t>
            </a:r>
          </a:p>
          <a:p>
            <a:r>
              <a:rPr lang="en-US" smtClean="0"/>
              <a:t>These measures will be explained in the PSP 2.0 process tutorial.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8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Principles of Quality Management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>
                <a:latin typeface="Arial" charset="0"/>
              </a:rPr>
              <a:t>The quality of a software system is determined by the quality of its worst components.</a:t>
            </a:r>
          </a:p>
          <a:p>
            <a:pPr marL="0" indent="0"/>
            <a:r>
              <a:rPr lang="en-US" dirty="0">
                <a:latin typeface="Arial" charset="0"/>
              </a:rPr>
              <a:t>The quality of a software component is governed by the individual who developed it.</a:t>
            </a:r>
          </a:p>
          <a:p>
            <a:pPr marL="0" indent="0"/>
            <a:r>
              <a:rPr lang="en-US" dirty="0">
                <a:latin typeface="Arial" charset="0"/>
              </a:rPr>
              <a:t>The quality of a software component is governed by the quality of the process used to develop it.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The key to quality is the individual developer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skill, commitment, and personal process discipline.</a:t>
            </a:r>
          </a:p>
        </p:txBody>
      </p:sp>
    </p:spTree>
    <p:extLst>
      <p:ext uri="{BB962C8B-B14F-4D97-AF65-F5344CB8AC3E}">
        <p14:creationId xmlns:p14="http://schemas.microsoft.com/office/powerpoint/2010/main" val="405665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Personal Responsibility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To produce quality products, developers must feel personally responsible for the quality of their products.</a:t>
            </a:r>
          </a:p>
          <a:p>
            <a:pPr marL="0" indent="0" eaLnBrk="1" hangingPunct="1"/>
            <a:r>
              <a:rPr lang="en-US" dirty="0">
                <a:latin typeface="Arial" charset="0"/>
              </a:rPr>
              <a:t>Developers must show respect for their peers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 time.</a:t>
            </a:r>
          </a:p>
          <a:p>
            <a:pPr lvl="1" eaLnBrk="1" hangingPunct="1"/>
            <a:r>
              <a:rPr lang="en-US" dirty="0">
                <a:latin typeface="Arial" charset="0"/>
              </a:rPr>
              <a:t>Authors must commit to removing as many defects as possible before asking others to spend time inspecting or testing their products.</a:t>
            </a:r>
          </a:p>
          <a:p>
            <a:pPr lvl="1" eaLnBrk="1" hangingPunct="1"/>
            <a:r>
              <a:rPr lang="en-US" dirty="0">
                <a:latin typeface="Arial" charset="0"/>
              </a:rPr>
              <a:t>By authors conducting an effective personal review before submitting a product for inspection, the inspectors are assured that they are looking for more subtle design and coding issues, rather than obvious mistakes.</a:t>
            </a:r>
          </a:p>
        </p:txBody>
      </p:sp>
    </p:spTree>
    <p:extLst>
      <p:ext uri="{BB962C8B-B14F-4D97-AF65-F5344CB8AC3E}">
        <p14:creationId xmlns:p14="http://schemas.microsoft.com/office/powerpoint/2010/main" val="15875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Messages to Remember</a:t>
            </a:r>
            <a:endParaRPr lang="en-US"/>
          </a:p>
        </p:txBody>
      </p:sp>
      <p:sp>
        <p:nvSpPr>
          <p:cNvPr id="2867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Use the most economical, efficient and predictable methods to remove defects.</a:t>
            </a:r>
          </a:p>
          <a:p>
            <a:r>
              <a:rPr lang="en-US" smtClean="0"/>
              <a:t>Improve product quality and accelerate development work by</a:t>
            </a:r>
          </a:p>
          <a:p>
            <a:pPr lvl="1"/>
            <a:r>
              <a:rPr lang="en-US" smtClean="0"/>
              <a:t>performing reviews and inspections to remove defects before test</a:t>
            </a:r>
          </a:p>
          <a:p>
            <a:pPr lvl="1"/>
            <a:r>
              <a:rPr lang="en-US" smtClean="0"/>
              <a:t>using testing to verify product quality, not to remove volumes of defects</a:t>
            </a:r>
          </a:p>
          <a:p>
            <a:r>
              <a:rPr lang="en-US" smtClean="0"/>
              <a:t>Personal reviews </a:t>
            </a:r>
          </a:p>
          <a:p>
            <a:pPr lvl="1"/>
            <a:r>
              <a:rPr lang="en-US" smtClean="0"/>
              <a:t> improve the quality of your programs</a:t>
            </a:r>
          </a:p>
          <a:p>
            <a:pPr lvl="1"/>
            <a:r>
              <a:rPr lang="en-US" smtClean="0"/>
              <a:t> save development time</a:t>
            </a:r>
          </a:p>
          <a:p>
            <a:r>
              <a:rPr lang="en-US" smtClean="0"/>
              <a:t>To perform effective reviews, you must</a:t>
            </a:r>
          </a:p>
          <a:p>
            <a:pPr lvl="1"/>
            <a:r>
              <a:rPr lang="en-US" smtClean="0"/>
              <a:t>follow a disciplined review process</a:t>
            </a:r>
          </a:p>
          <a:p>
            <a:pPr lvl="1"/>
            <a:r>
              <a:rPr lang="en-US" smtClean="0"/>
              <a:t>measure and improve your review practices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5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0"/>
            <a:ext cx="2850790" cy="2832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77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Lecture Topics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What is quality?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 economics of quality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Defect-removal methods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Personal reviews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Quality measures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Principles of quality management</a:t>
            </a:r>
          </a:p>
        </p:txBody>
      </p:sp>
    </p:spTree>
    <p:extLst>
      <p:ext uri="{BB962C8B-B14F-4D97-AF65-F5344CB8AC3E}">
        <p14:creationId xmlns:p14="http://schemas.microsoft.com/office/powerpoint/2010/main" val="71555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What is Quality?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4352925"/>
            <a:ext cx="8455025" cy="762000"/>
          </a:xfrm>
        </p:spPr>
        <p:txBody>
          <a:bodyPr/>
          <a:lstStyle/>
          <a:p>
            <a:pPr marL="0" indent="0" algn="ctr" eaLnBrk="1" hangingPunct="1"/>
            <a:r>
              <a:rPr lang="en-US" i="1">
                <a:latin typeface="Arial" charset="0"/>
              </a:rPr>
              <a:t>What does quality mean to you?</a:t>
            </a:r>
          </a:p>
        </p:txBody>
      </p:sp>
      <p:pic>
        <p:nvPicPr>
          <p:cNvPr id="5124" name="Picture 5" descr="j03155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300" y="1398588"/>
            <a:ext cx="36576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6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Quality Definition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00050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Basic definition: Quality is meeting the users</a:t>
            </a:r>
            <a:r>
              <a:rPr lang="ja-JP" altLang="en-US" sz="1900">
                <a:latin typeface="Arial" charset="0"/>
              </a:rPr>
              <a:t>’</a:t>
            </a:r>
            <a:r>
              <a:rPr lang="en-US" sz="1900">
                <a:latin typeface="Arial" charset="0"/>
              </a:rPr>
              <a:t> needs.</a:t>
            </a:r>
          </a:p>
          <a:p>
            <a:pPr marL="857250" lvl="1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needs, not wants</a:t>
            </a:r>
          </a:p>
          <a:p>
            <a:pPr marL="857250" lvl="1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true functional needs often unknowable</a:t>
            </a:r>
          </a:p>
          <a:p>
            <a:pPr marL="400050" indent="-400050" eaLnBrk="1" hangingPunct="1">
              <a:lnSpc>
                <a:spcPct val="90000"/>
              </a:lnSpc>
            </a:pPr>
            <a:endParaRPr lang="en-US" sz="1900">
              <a:latin typeface="Arial" charset="0"/>
            </a:endParaRPr>
          </a:p>
          <a:p>
            <a:pPr marL="400050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Needs follow a hierarchy:</a:t>
            </a:r>
          </a:p>
          <a:p>
            <a:pPr marL="857250" lvl="1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Do the required tasks.</a:t>
            </a:r>
          </a:p>
          <a:p>
            <a:pPr marL="857250" lvl="1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Importance of the other quality dimensions depend on specific user needs</a:t>
            </a:r>
          </a:p>
          <a:p>
            <a:pPr marL="1314450" lvl="2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Meet performance requirements.</a:t>
            </a:r>
          </a:p>
          <a:p>
            <a:pPr marL="1314450" lvl="2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Be usable and convenient.</a:t>
            </a:r>
          </a:p>
          <a:p>
            <a:pPr marL="1314450" lvl="2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Be economical and timely.</a:t>
            </a:r>
          </a:p>
          <a:p>
            <a:pPr marL="1314450" lvl="2" indent="-400050" eaLnBrk="1" hangingPunct="1">
              <a:lnSpc>
                <a:spcPct val="90000"/>
              </a:lnSpc>
            </a:pPr>
            <a:r>
              <a:rPr lang="en-US" sz="1900">
                <a:latin typeface="Arial" charset="0"/>
              </a:rPr>
              <a:t>Be dependable and reliable.</a:t>
            </a:r>
          </a:p>
        </p:txBody>
      </p:sp>
    </p:spTree>
    <p:extLst>
      <p:ext uri="{BB962C8B-B14F-4D97-AF65-F5344CB8AC3E}">
        <p14:creationId xmlns:p14="http://schemas.microsoft.com/office/powerpoint/2010/main" val="326210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The PSP Quality Focus -1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To be useful, software must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install quickly and easily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run consistently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handle normal and abnormal cases properly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not perform in a destructive or unexpected way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be essentially bug-free</a:t>
            </a:r>
          </a:p>
          <a:p>
            <a:pPr marL="0" indent="0" eaLnBrk="1" hangingPunct="1">
              <a:lnSpc>
                <a:spcPct val="80000"/>
              </a:lnSpc>
            </a:pPr>
            <a:endParaRPr lang="en-US" sz="190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Defects are not important to users, as long as they do not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affect operations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cause inconvenience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cost time or money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cause loss of confidence in the program</a:t>
            </a:r>
            <a:r>
              <a:rPr lang="ja-JP" altLang="en-US" sz="1900">
                <a:latin typeface="Arial" charset="0"/>
              </a:rPr>
              <a:t>’</a:t>
            </a:r>
            <a:r>
              <a:rPr lang="en-US" sz="1900">
                <a:latin typeface="Arial" charset="0"/>
              </a:rPr>
              <a:t>s results</a:t>
            </a:r>
          </a:p>
        </p:txBody>
      </p:sp>
    </p:spTree>
    <p:extLst>
      <p:ext uri="{BB962C8B-B14F-4D97-AF65-F5344CB8AC3E}">
        <p14:creationId xmlns:p14="http://schemas.microsoft.com/office/powerpoint/2010/main" val="419583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The PSP Quality Focus -2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The defect content of software products must be managed before more important quality issues can be addressed.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Low defect content is an essential prerequisite to a quality software process.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Since defects can best be managed where they are injected, developers should</a:t>
            </a:r>
          </a:p>
          <a:p>
            <a:pPr lvl="1" eaLnBrk="1" hangingPunct="1"/>
            <a:r>
              <a:rPr lang="en-US">
                <a:latin typeface="Arial" charset="0"/>
              </a:rPr>
              <a:t>remove their own defects</a:t>
            </a:r>
          </a:p>
          <a:p>
            <a:pPr lvl="1" eaLnBrk="1" hangingPunct="1"/>
            <a:r>
              <a:rPr lang="en-US">
                <a:latin typeface="Arial" charset="0"/>
              </a:rPr>
              <a:t>determine the causes of their defects</a:t>
            </a:r>
          </a:p>
          <a:p>
            <a:pPr lvl="1" eaLnBrk="1" hangingPunct="1"/>
            <a:r>
              <a:rPr lang="en-US">
                <a:latin typeface="Arial" charset="0"/>
              </a:rPr>
              <a:t>learn to prevent those defects</a:t>
            </a:r>
          </a:p>
        </p:txBody>
      </p:sp>
    </p:spTree>
    <p:extLst>
      <p:ext uri="{BB962C8B-B14F-4D97-AF65-F5344CB8AC3E}">
        <p14:creationId xmlns:p14="http://schemas.microsoft.com/office/powerpoint/2010/main" val="412437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The Economics of Quality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Software is the only modern technology that relies on testing to manage quality.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With common quality practices, software groups typically</a:t>
            </a:r>
          </a:p>
          <a:p>
            <a:pPr lvl="1" eaLnBrk="1" hangingPunct="1"/>
            <a:r>
              <a:rPr lang="en-US">
                <a:latin typeface="Arial" charset="0"/>
              </a:rPr>
              <a:t>spend more than 50% of the schedule in test</a:t>
            </a:r>
          </a:p>
          <a:p>
            <a:pPr lvl="1" eaLnBrk="1" hangingPunct="1"/>
            <a:r>
              <a:rPr lang="en-US">
                <a:latin typeface="Arial" charset="0"/>
              </a:rPr>
              <a:t>devote more than half their resources to fixing defects</a:t>
            </a:r>
          </a:p>
          <a:p>
            <a:pPr lvl="1" eaLnBrk="1" hangingPunct="1"/>
            <a:r>
              <a:rPr lang="en-US">
                <a:latin typeface="Arial" charset="0"/>
              </a:rPr>
              <a:t>cannot predict when they will finish</a:t>
            </a:r>
          </a:p>
          <a:p>
            <a:pPr lvl="1" eaLnBrk="1" hangingPunct="1"/>
            <a:r>
              <a:rPr lang="en-US">
                <a:latin typeface="Arial" charset="0"/>
              </a:rPr>
              <a:t>deliver poor-quality and over-cost products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To manage cost and schedule, you must manage quality. 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To get a quality product out of test, you must put a quality product into test.</a:t>
            </a:r>
          </a:p>
        </p:txBody>
      </p:sp>
    </p:spTree>
    <p:extLst>
      <p:ext uri="{BB962C8B-B14F-4D97-AF65-F5344CB8AC3E}">
        <p14:creationId xmlns:p14="http://schemas.microsoft.com/office/powerpoint/2010/main" val="178241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Testing Alone is Ineffective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0"/>
              </a:spcBef>
              <a:spcAft>
                <a:spcPct val="25000"/>
              </a:spcAft>
            </a:pPr>
            <a:r>
              <a:rPr lang="en-US" sz="2400" dirty="0"/>
              <a:t>Shaded area</a:t>
            </a:r>
          </a:p>
          <a:p>
            <a:pPr>
              <a:spcBef>
                <a:spcPct val="0"/>
              </a:spcBef>
              <a:spcAft>
                <a:spcPct val="25000"/>
              </a:spcAft>
              <a:buFontTx/>
              <a:buChar char="•"/>
            </a:pPr>
            <a:r>
              <a:rPr lang="en-US" sz="2400" dirty="0"/>
              <a:t>tested</a:t>
            </a:r>
          </a:p>
          <a:p>
            <a:pPr>
              <a:spcBef>
                <a:spcPct val="0"/>
              </a:spcBef>
              <a:spcAft>
                <a:spcPct val="25000"/>
              </a:spcAft>
              <a:buFontTx/>
              <a:buChar char="•"/>
            </a:pPr>
            <a:r>
              <a:rPr lang="en-US" sz="2400" dirty="0"/>
              <a:t>safe and secure</a:t>
            </a:r>
          </a:p>
          <a:p>
            <a:pPr>
              <a:spcBef>
                <a:spcPct val="0"/>
              </a:spcBef>
              <a:spcAft>
                <a:spcPct val="25000"/>
              </a:spcAft>
              <a:buFontTx/>
              <a:buChar char="•"/>
            </a:pPr>
            <a:r>
              <a:rPr lang="en-US" sz="2400" dirty="0"/>
              <a:t>measurable defect density</a:t>
            </a:r>
          </a:p>
          <a:p>
            <a:pPr>
              <a:spcBef>
                <a:spcPct val="0"/>
              </a:spcBef>
              <a:spcAft>
                <a:spcPct val="25000"/>
              </a:spcAft>
            </a:pPr>
            <a:endParaRPr lang="en-US" sz="2400" dirty="0"/>
          </a:p>
          <a:p>
            <a:pPr>
              <a:spcBef>
                <a:spcPct val="0"/>
              </a:spcBef>
              <a:spcAft>
                <a:spcPct val="25000"/>
              </a:spcAft>
            </a:pPr>
            <a:r>
              <a:rPr lang="en-US" sz="2400" dirty="0" err="1"/>
              <a:t>Unshaded</a:t>
            </a:r>
            <a:r>
              <a:rPr lang="en-US" sz="2400" dirty="0"/>
              <a:t> area</a:t>
            </a:r>
          </a:p>
          <a:p>
            <a:pPr>
              <a:spcBef>
                <a:spcPct val="0"/>
              </a:spcBef>
              <a:spcAft>
                <a:spcPct val="25000"/>
              </a:spcAft>
              <a:buFontTx/>
              <a:buChar char="•"/>
            </a:pPr>
            <a:r>
              <a:rPr lang="en-US" sz="2400" dirty="0"/>
              <a:t>not testable</a:t>
            </a:r>
          </a:p>
          <a:p>
            <a:pPr>
              <a:spcBef>
                <a:spcPct val="0"/>
              </a:spcBef>
              <a:spcAft>
                <a:spcPct val="25000"/>
              </a:spcAft>
              <a:buFontTx/>
              <a:buChar char="•"/>
            </a:pPr>
            <a:r>
              <a:rPr lang="en-US" sz="2400" dirty="0"/>
              <a:t>unsafe and insecure</a:t>
            </a:r>
          </a:p>
          <a:p>
            <a:pPr>
              <a:spcBef>
                <a:spcPct val="0"/>
              </a:spcBef>
              <a:spcAft>
                <a:spcPct val="25000"/>
              </a:spcAft>
              <a:buFontTx/>
              <a:buChar char="•"/>
            </a:pPr>
            <a:r>
              <a:rPr lang="en-US" sz="2400" dirty="0"/>
              <a:t>defect density ?</a:t>
            </a:r>
          </a:p>
          <a:p>
            <a:pPr>
              <a:spcBef>
                <a:spcPct val="0"/>
              </a:spcBef>
              <a:spcAft>
                <a:spcPct val="25000"/>
              </a:spcAft>
              <a:buFontTx/>
              <a:buChar char="•"/>
            </a:pPr>
            <a:endParaRPr lang="en-US" sz="2400" dirty="0"/>
          </a:p>
          <a:p>
            <a:pPr>
              <a:spcBef>
                <a:spcPct val="0"/>
              </a:spcBef>
              <a:spcAft>
                <a:spcPct val="25000"/>
              </a:spcAft>
            </a:pPr>
            <a:r>
              <a:rPr lang="en-US" sz="2400" dirty="0"/>
              <a:t>How can we find defects in the</a:t>
            </a:r>
            <a:br>
              <a:rPr lang="en-US" sz="2400" dirty="0"/>
            </a:br>
            <a:r>
              <a:rPr lang="en-US" sz="2400" dirty="0"/>
              <a:t>un-testable area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pic>
        <p:nvPicPr>
          <p:cNvPr id="10243" name="Picture 3" descr="s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94" y="1081618"/>
            <a:ext cx="5733897" cy="4040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49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83</TotalTime>
  <Words>2201</Words>
  <Application>Microsoft Office PowerPoint</Application>
  <PresentationFormat>On-screen Show (4:3)</PresentationFormat>
  <Paragraphs>359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MS PGothic</vt:lpstr>
      <vt:lpstr>Arial</vt:lpstr>
      <vt:lpstr>Calibri</vt:lpstr>
      <vt:lpstr>Times New Roman</vt:lpstr>
      <vt:lpstr>Wingdings</vt:lpstr>
      <vt:lpstr>PSP Template</vt:lpstr>
      <vt:lpstr>PSP Fundamentals Software Quality </vt:lpstr>
      <vt:lpstr>PowerPoint Presentation</vt:lpstr>
      <vt:lpstr>Lecture Topics </vt:lpstr>
      <vt:lpstr>What is Quality? </vt:lpstr>
      <vt:lpstr>Quality Definition </vt:lpstr>
      <vt:lpstr>The PSP Quality Focus -1</vt:lpstr>
      <vt:lpstr>The PSP Quality Focus -2</vt:lpstr>
      <vt:lpstr>The Economics of Quality</vt:lpstr>
      <vt:lpstr>Testing Alone is Ineffective</vt:lpstr>
      <vt:lpstr>Testing Alone is Inefficient</vt:lpstr>
      <vt:lpstr>Quality and Productivity</vt:lpstr>
      <vt:lpstr>Managed Quality</vt:lpstr>
      <vt:lpstr>Appraisal Types</vt:lpstr>
      <vt:lpstr>Personal Reviews</vt:lpstr>
      <vt:lpstr>Review Principles</vt:lpstr>
      <vt:lpstr>The Review Checklist</vt:lpstr>
      <vt:lpstr>Reviewing Before Inspecting</vt:lpstr>
      <vt:lpstr>Appraisal vs. Test</vt:lpstr>
      <vt:lpstr>Defect Removal Times</vt:lpstr>
      <vt:lpstr>Defect Removal Rates</vt:lpstr>
      <vt:lpstr>Relative Effectiveness, Efficiency, Predictability</vt:lpstr>
      <vt:lpstr>Objective Quality Assessment</vt:lpstr>
      <vt:lpstr>Reviewing Before Compile</vt:lpstr>
      <vt:lpstr>Quality Measures </vt:lpstr>
      <vt:lpstr>Principles of Quality Management</vt:lpstr>
      <vt:lpstr>Personal Responsibility</vt:lpstr>
      <vt:lpstr>Messages to Remember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21</cp:revision>
  <cp:lastPrinted>2015-11-05T19:18:24Z</cp:lastPrinted>
  <dcterms:created xsi:type="dcterms:W3CDTF">2016-03-14T18:33:10Z</dcterms:created>
  <dcterms:modified xsi:type="dcterms:W3CDTF">2018-09-06T00:14:51Z</dcterms:modified>
</cp:coreProperties>
</file>